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75" r:id="rId2"/>
    <p:sldId id="27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4B4B6B-71AD-4DC6-9571-A38A8989218C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8A766-919B-461B-A44C-95478FA122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9F33BC-1C41-4613-9053-C890E4A938BA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E17B8-1B0D-4A0C-BA14-A1DCB0E2841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E17B8-1B0D-4A0C-BA14-A1DCB0E2841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E17B8-1B0D-4A0C-BA14-A1DCB0E2841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E17B8-1B0D-4A0C-BA14-A1DCB0E2841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E17B8-1B0D-4A0C-BA14-A1DCB0E2841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E17B8-1B0D-4A0C-BA14-A1DCB0E2841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E17B8-1B0D-4A0C-BA14-A1DCB0E2841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E17B8-1B0D-4A0C-BA14-A1DCB0E2841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E17B8-1B0D-4A0C-BA14-A1DCB0E2841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E17B8-1B0D-4A0C-BA14-A1DCB0E2841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E17B8-1B0D-4A0C-BA14-A1DCB0E2841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E17B8-1B0D-4A0C-BA14-A1DCB0E2841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E17B8-1B0D-4A0C-BA14-A1DCB0E2841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02ADE-8A96-48E4-AA92-E57B77E980B5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680-C068-4D97-9F9A-301088CFF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02ADE-8A96-48E4-AA92-E57B77E980B5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680-C068-4D97-9F9A-301088CFF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02ADE-8A96-48E4-AA92-E57B77E980B5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680-C068-4D97-9F9A-301088CFF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02ADE-8A96-48E4-AA92-E57B77E980B5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680-C068-4D97-9F9A-301088CFF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02ADE-8A96-48E4-AA92-E57B77E980B5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680-C068-4D97-9F9A-301088CFF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02ADE-8A96-48E4-AA92-E57B77E980B5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680-C068-4D97-9F9A-301088CFF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02ADE-8A96-48E4-AA92-E57B77E980B5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680-C068-4D97-9F9A-301088CFF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02ADE-8A96-48E4-AA92-E57B77E980B5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680-C068-4D97-9F9A-301088CFF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02ADE-8A96-48E4-AA92-E57B77E980B5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680-C068-4D97-9F9A-301088CFF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02ADE-8A96-48E4-AA92-E57B77E980B5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680-C068-4D97-9F9A-301088CFF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02ADE-8A96-48E4-AA92-E57B77E980B5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CC680-C068-4D97-9F9A-301088CFF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02ADE-8A96-48E4-AA92-E57B77E980B5}" type="datetimeFigureOut">
              <a:rPr lang="en-US" smtClean="0"/>
              <a:pPr/>
              <a:t>4/17/2014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CC680-C068-4D97-9F9A-301088CFFEF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r20.rs6.net/tn.jsp?e=00164Tb0nQwMCifVh4qnMXosB6FfkgYgDGHnQMW1-mwP9lYIarWaiezDdzaId_BDdW0a9-WZ2u0rVki5MKITntZgMxolv6R3EQiYALRhoSiLvLhkuQxAJjyGQHcxVF0c6gy97YWqxfv9jYdb6q51pmOYEnk8gY2WdFEP4COQ_Rh7Z6B5f-rcPHg-y27l6SXAoBo7MIKCmCn4Qnj19jJF5KUHrqP4mUer3UyxdeOUnZ8ilZr3Bou5Y9yJ5YgeibQVqI6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20.rs6.net/tn.jsp?e=00164Tb0nQwMChoFDOfVK88g8Tk8v5-gfXux_BBSAczd8oniTojTpASubbVC92iWiMqeURlJBgd4bFkVjatRF2I9DFWgN7bjQo77CBs8qSEVZTqsYXEVq1y19KoeHP5AKJtGjvbNzh51LR0CISTXPuvvbpAFRKvL0Q6gXf_DlJUsjonb1MH9DAnhWQkiEgVmC9IU6k9XAxoRKNCSi9cAz6PZrZbShqdMiYYZSDJH5ZHKKPZwfq_csaK1AvnvYSjniUL4axYGrVOlOY=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r20.rs6.net/tn.jsp?e=00164Tb0nQwMCiNH9whfiVnDmnFa--f3wUK-8eEKRSzt4oXEKvO-qxWFskcQ6WJzJWkVSAtr11tn9__Im-kX2DyuhwoUf4F8FQYaSC1jXh6rJtZ8DNLSK0r2qoLivZVhs5PPG1AvxG0Ucgnn7X1-HrMlXIn-g-xNevXrUGsV03gvt1ephfIHcFHxuv_ITSvHr__-hgLypHcoTdY8z9quBHT3vwsd82QYWraqZLCn-PbqRMiMlwlMQd4y_mmO9NsoH8ZZX6tFVyLsMJh7VW8W5KrS8TOSONhG0933NB-J0UDXPw=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r20.rs6.net/tn.jsp?e=00164Tb0nQwMCjiZt_gghB3Dov9MPvMYfT8jA8zD8J3N4mPH7y7Ir0LAnO-Puv4xIW3JBLlDmq1MenB4A693klG1J1Fz5nZMzQ6sTqur9OIk-4mw5NnEN6ppNbbLQVPhe3yKGLt0tB8NsjYnht2PW2jxIK3rihWNrunSHuxwLTsKgSg0ROGKMzVQ3fR5ZFmbUMKkiN66XD9C8SelGPEsO39LcqdKtViF_E1C2Uuc7J6SvcgrNEN-AfosQ==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r20.rs6.net/tn.jsp?e=00164Tb0nQwMCjW22VsD03bievfi390pJnO6Yd12VwtYKThQ7zWXW02tWOvIQLTVfuZwr_dpKwEpL9tB9ySrry9yYWXvO6ES-f_zPcD4WaqL-7Va9S4hbxD3j-aGsTOcvTbOc-jUAQtKimCxR8MGlSodRugk4KRqBbISZ3AjLpgT2PzeGXJJMK9BE_S6zYVu6s58FhG2J3yhsCQfaloDzWmh4v1-UMd9tVfACuwPVlLgzDv2ZojNqU-OUPm97kgQmNG1RFTQrYfuN7XyUFzuAeeQvx64fdjIHpRsOXrfDdulWihMQBYkk2KuITB6NHmn6VviR0yV31mIn8URWUTD5ZsP6s89m8ilMpl824ZAQPb0GT8qFuYb3eVSqUwSpPMn0wn" TargetMode="External"/><Relationship Id="rId2" Type="http://schemas.openxmlformats.org/officeDocument/2006/relationships/hyperlink" Target="http://r20.rs6.net/tn.jsp?e=00164Tb0nQwMCgIdSDBJfZ7Fp9seagXsR1iSefwvy-DISJr_8c8lpyrv90ShmU-aorkfCruwjBR2IU0wwC7EUj-aPrvIWgPM5FPDhB6EH8KdW85NG07c4flU0P5Nbe0rAeZfIkW4xq-ZWWLsfzWCVBxCo38Ki1ONH8DgpO8M8NOHIfGc2n3c4sBsC4rE3bL2hcyTK3Hfjb2VRy_x7ze3dsIF8ULnLNCLoyfoU35VGRvyd2zWgTuYx8WNImSkAxU_Xhl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wmf"/><Relationship Id="rId4" Type="http://schemas.openxmlformats.org/officeDocument/2006/relationships/hyperlink" Target="http://r20.rs6.net/tn.jsp?e=00164Tb0nQwMChofTxvvXDhzEnZguE5b-Nxf_tZSkdOMkm-eC5OTCrXMp4B-_86PaYJIE95lF4hWScHrbT_s71sHT1iF7L1Q4oXcvUNaY-GJ2QB_7G0SNuluPPV2QPBzN7jc2b_4cokLX2rV8QYQGJTl89-a1igDf2LL4lQiTcSveLZvu3_oUoF_ZV3wVJRlnaWSvsAeNPyn-EOJChX0M0XWmhjzMgjTpssxZBSk9zo5zY-rN4CfpkmCWaPAOZWiAoxeNtGIIaj44xtSpRvMJe8IyCLJ7COHakIP8YnbsNK93g9uaV7gnEhVVi3m42HjD1xbWf-5d2SGoU=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r20.rs6.net/tn.jsp?e=00164Tb0nQwMCiJfCqAMoUzPklp7VbNMnlk1jskImcLhIFhzsjKjwYXS5TtleuBFBODrU2UWUNdae27U1p5yRor_HmhMfxfH7PtMYYpAUsm95jNuKgJdtPH6rbzIWx34kkEZPRHoW25TtENZzwd3NBYoYdEZGbcekmMJZ4jGJOv2swdpFw66bINDcjFNSDvLkMkxiNTyNkcKK8NC6VkVURzJXVkqkErVaG3fCUTYAXrFyUIcyB0tX2PS2Ktmj0xhYrIWPR1dHnQe4Mwka5G-dTTxQ==" TargetMode="External"/><Relationship Id="rId7" Type="http://schemas.openxmlformats.org/officeDocument/2006/relationships/image" Target="../media/image14.png"/><Relationship Id="rId2" Type="http://schemas.openxmlformats.org/officeDocument/2006/relationships/hyperlink" Target="http://r20.rs6.net/tn.jsp?e=00164Tb0nQwMCgLNmQJN6N4eGmAnvZjtA5ETQePQDLXb-OOoxEq9FOGo1zp94CXcWdRAyKKhwABs3M2kB6nG0xJS4C1CNBznkXsYVVU1nZ1qorhSisODuxyXSQjHhOyp1jDu8Wv-TVs64SA_VESHY6rxnFVKbFFL44Va2syqj--46upQOm66-KD14iG8-W7etEotehtiqvVFA-OCRZXy-3qU48Nvb03Z2XXX8lN6_bgWxDVds9_rZoxOI9VyT-oo__LYEktlogMt_ZgEuWVBf07zw==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20.rs6.net/tn.jsp?e=00164Tb0nQwMCgM5iAML01aJE6a3Xy5j9LTA8VBoeI2nviVy5f0NP0m7zj5pujMDMZ_t_pYSodMXAKsBpfa7IXzpAgj9EbTViL4OS9SQZZx7v6tLtjBjaYy1r_lMg8o9yTgzcu5nHtlNk516HtFpj1xIEzen10ntJgG_ei9a1YrYhQ86WS9CrGUP_Y1WZVzRvk6UoK0kGddmyCrACt1jOR4SRwfOdAz2NjYMN-2Q4iQnFqubgxc6MiL80mzFMtC-SFzOh6VMuiH9ucTCpzJSQzTcH_0deSQwpw_7xSQLjzAEBkgap_kLXVmDMaRblDZ8jQ7vXJOky3Rvtg2yZStG1ALrQrSCTvxhUVOp7464Wa2yAs=" TargetMode="External"/><Relationship Id="rId5" Type="http://schemas.openxmlformats.org/officeDocument/2006/relationships/hyperlink" Target="http://r20.rs6.net/tn.jsp?e=00164Tb0nQwMCiC9lS487u8HgKa0v3RPQ-gjHgD6J_yoq0evvjEq3tStoIDsSDYGr9k7D-GZBiTPcRWzpM4_zvUBaAgcY_ezdy6rBx-Vsv05BK7J1OLhvr4T08UO15Jr5S7hXyFAoGbVy8gPpfSyEEPK_-VNJagpiHexkgh6K5gycLSkOqeXwYRuxbbuYK5dilrrPAHF94tZ95MBT6a-7nuuWBMJLD9Ymzi9yC55RLm3dMviQGSkleO1m5TQEV0ry06a2nVoqDutkcUKd9VPMq0AQ==" TargetMode="External"/><Relationship Id="rId4" Type="http://schemas.openxmlformats.org/officeDocument/2006/relationships/hyperlink" Target="http://r20.rs6.net/tn.jsp?e=00164Tb0nQwMCiIJQUq8DccrRwdu9-M0LpXOnqE0X6Q8EkVs8AT1sg8oVn07Z44nUabUEcukEQyd0JjE3l9blncXx03K_1IcD7ZYVehLMx6SRLhP3WchijLs1s2cADQ3P1bppkbNgnliGgXVGYBaSrm6C6LmfBiByGGIoNzzDL8KzkY5NDE-uu9NyL7ns0fYZ2Aue7pUhqOvVjCwcXxPUDRq5Mh_QtWMdAHVvMGkWRZVyt4FRjrxy70M5VdrwZuXtQIIq1_uEyv3KSPUHDo4JoJ7w==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hyperlink" Target="http://r20.rs6.net/tn.jsp?e=00164Tb0nQwMCisIG3UiL7YzJ6IX8K1TT7n94hAC9eAEsCJ4vJXXXLoc5y-ZdwBPuygJFnwqoHN2luNpiSpoJw8lotWsPA5BW5FE99yW8LaYkCfVJ5QtK9ryP9oexPlhCUUHEbR9JKFvnTMpRSXML_yuo1iT8M6LqXJKc21Rx7M-9iqPFwjpH0rvwMkoNysE8G4fsyan5gO2_i6XbJj8OMICUrokxYXAlRr-ddYz4XnKHVybMReHyNFUtA2yrU5sKxk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20.rs6.net/tn.jsp?e=00164Tb0nQwMCh-CkEFv_z__UpTH4nfF911hl5W9-JAvVtuGI9XzbpAsfpbGWMaDsZL-mc-1buzaiOZUlchA1UpuUCGxxNB-gNOY5sJgB_ijtZFLqB27LdwfCfa2XHEdVro7lHJohW4aM2yitjiiVAmxvOmJgloZo9dn2gqF5lOKDjGkLDYxGIM1keCYTGkQ1dWzROexUdsz6RDn2GJAYv_ihw4Ix60vDOLcsmuq42x9e5rMZWOpTM3c05jKVfDvTRxoP42zBp4w34=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20.rs6.net/tn.jsp?e=00164Tb0nQwMCj2etFsR8yIkyZDVmJa0N_j6UFlzL_pC9TBaX5wbXuFZSCy1yGj90DMAaGFITETLuDsFP3VfXz6xLSpAdtKQZOtD0VEnlsD0wzqN1cXxRrWogXU2AvVCyGojJFlBl34pr0DDcYt1N7LonAxO4u6Mu9r4c-zi0DHHi-CP0-PKSPX1W47PZ4cYtFO5n1-P7waftbIbhkz_CgY-iuvgfdEcVzxGUygbhVG6YFXt2jxedhFV26XmXS2Ind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wmf"/><Relationship Id="rId5" Type="http://schemas.openxmlformats.org/officeDocument/2006/relationships/hyperlink" Target="http://r20.rs6.net/tn.jsp?e=00164Tb0nQwMChwvZJ-wqbnS95nV-Ze-QnRZkGZZkqCcpah_bccwiZoHsKeolj5z493jwGniJK6657St0l3raD5leS92V1-nJDYuJBmL2407aBqEQn4wtJDnQgq1SUEmKdEb5BHdrqVJBj9RlfTLVoYsaBsdrV1Yf9O9x8VCrrNyyPgVk_kBR0OcxtrMzLKTB9FDiV8oywHRwimstpNNawbaBoS_hS9l6vKcDHxex9TJqti7ZGXC0BC3J4W6CChKc8DR16-dyjWMSXdB5Ce9B7T33zu8t6wKyUfMa_IOsWyu7Wzn-J-232n7jqFomc7agF6bYgF3iidXC3yh9-S7mqFeUFs2IbaIgjqvKVA0PUdd79Fpf38NilvZtSzK0D5wPrO" TargetMode="External"/><Relationship Id="rId4" Type="http://schemas.openxmlformats.org/officeDocument/2006/relationships/hyperlink" Target="http://r20.rs6.net/tn.jsp?e=00164Tb0nQwMCjTcWlf-9p9qrM17XEtvdMzUDZFoUeEqPC8c9IpXXbucXmUEApHGWsLro0WG74xNR36t0QFjS9huuZywDkVlGU46dUilISxGhcLlaJTYUn1clJUrrooRvsh86Uj3bbjJiQS6gL6eIYj-ueIyA6pBYb2fa2W3ubrVtivCQmsTcT_l-aCIA2NiqlPzE1z4daz7kD_h4iwQgKdspE8blG3v5F3dYXOJYpqpbHl0lPEgCkaob5ewDmqjgmZ5sApBnwRx7XDt5wJIdXJd-Y61xdnSYmjEFL_RdB1itYZfqP5RCMABA==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20.rs6.net/tn.jsp?e=00164Tb0nQwMCjNdO4Np2vNet2wh3SXPLR4s8FbR5KxANEZNKyVMWwsSmJV0_Rku0pv1ZT36Wgs0x4nXFiroIge-aKk2WRxpCs5oWJeWFZKRrWmAAKZ30iqv9YdjoaEAMEqF1VHm_2fkkrinZoWEop3hhz7SqMkfZWa-Ub8rKmcjP-IQs98SOtBiAbLKHCCNTqbbZGl3JXpLVfhspO0XJtRCju06YxvsV_guxDsXXf21652Xy-V-pYFpS_ER50Gxi-yoxF47bMk3CKrwr4QGVUVHFkuny_277Zdbrvez69gXBE3-N1at79t-S6kYiH8TJCXe3aQ8NTCtdNqU8vYNJxaIIANswtuAC97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wmf"/><Relationship Id="rId5" Type="http://schemas.openxmlformats.org/officeDocument/2006/relationships/hyperlink" Target="http://r20.rs6.net/tn.jsp?e=00164Tb0nQwMCjBgy3dM5MdKsZmeLyyJgpFX2oRqTqCcvjhGWSoBNIONLN3_pcEXlzh6rSGzL2Eb8CrewPyCfZldpy2IwY6WMEb9HqvBN1ifIxGKSlb91-vJZNjGHwXnWLZewskP4ybtgvG7KxDcDgAvKfuB6wiy9qL7BJPXAmHvhPuOAgRrC8yvTtjUCsvJXC3YsDxKV8XIxgYl9hVYBG8I2x2g4SZGEbW-LDzpQ2TlKzgiinZHYAN8f_V-Vlpvf0YWeCuAdYIHryKQBIu7OnH-JjflCQ2svLoXqhpGZVYqNsbEIc8RRRsk4VP5A9U4eCeEzn3LNKwgeD_KMe1ThM1qg==" TargetMode="External"/><Relationship Id="rId4" Type="http://schemas.openxmlformats.org/officeDocument/2006/relationships/hyperlink" Target="http://r20.rs6.net/tn.jsp?e=00164Tb0nQwMCgFIW0KuIeM_MNagi5q_tYZ42q-Wf8iTCYgoBvxevByZd1VCYTYaLyuqJVNGszxB1P46UqsYs9nBLDpHYuFM_o4ANAGBHUK9TYD9if15LR06E_8quR35p1n1ofS-rBe809ElMWp9NCfw-RLle_PFPFgJ65Y3N7iy2GUAvHADbZVD6X66w6D8-EZoFolOIQVJafrfdWSnS-dzXUR6pcRh7kOxuhxiLlpNX7v03UphUsJ7GQoy4ls_FcFJ766gLI32I-7ogTpO5QPUmtFk2TRHStRP9GijrijR22n5YNIGRkjpJCg3uTPgm3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20.rs6.net/tn.jsp?e=00164Tb0nQwMChdTo9RXpQrOOzRYXNe8JeyrV41QQBvuaQpkM4sLiY2xc0zY2kxuObzyCHeNNiLDe5iNWmH2NkM-uLQ9l0-5cbqVCFSzIBTCwpTqAS-cdWr6fmwa5ZvA1b2OjAFQ3GvP9ua_RHMnizzigUNMuyf321WZXs1k0lU7zaSf4sVbH0BE5uK8p8aJAl-j-8wpIoGKiQsBWCoHrJ7FO56TpvkcI24IPCxhdUQ2dHcApgvsk13Vw-THo8sO2kK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wmf"/><Relationship Id="rId5" Type="http://schemas.openxmlformats.org/officeDocument/2006/relationships/hyperlink" Target="http://r20.rs6.net/tn.jsp?e=00164Tb0nQwMCgfOkUVNAkTHSa3FtPIfbHfVkP8A2-mrvf73FH_HqAwQmxX5N_I8c_DyfLC2F9k65NjG5Xu_BKXnEAHNQrUbGB1sXk0lyv7VOfWlf3PDEPb35mhDaVYyg45XAdGEXPKb-xLwvonmhsPgOgNUFt4qP3sp9aqlLvkRfYwLXkdzbAn45dRJQutIl1DySLLtEJ89Jzr9NvktnG7t4NXuO4n0mtPNvuqC_YCd_z0-nnBaQj5ozyEXw5lkJs0TlOE8exs4ffoSrN6ussj9Heln_0GZferHI61JWBjqyaILFx47XntixLY0yA9Jo15" TargetMode="External"/><Relationship Id="rId4" Type="http://schemas.openxmlformats.org/officeDocument/2006/relationships/hyperlink" Target="http://r20.rs6.net/tn.jsp?e=00164Tb0nQwMCigDCRHwjkb4wYh9ZjyQaphQ8PeB88b9iJyGmC9qNDi2zCEhgs8dRfja7u4gtk6Z3Sl7fnICmbYo9WbMUVP2-nA-uZ99g366fF7T8KMb-VNzeOdWFjg2CFqiSdEdvTpJiOas0WkWobnpMIpGWYheC4NqO3bawIvWaYfS-l8vObvi7ikgtZr-N4gr0As6vq2yyUaOWzCaL7BXkrxCpUaXMVG-eTc4QOCDp0TYIm2I6ctarPp-OpjLbJ9v_EfzbfOJmPYtiojiM7hME8ZNyQppspX3ttVM7_zLpTGdCiX6ezYwx66kXwfS1Fc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r20.rs6.net/tn.jsp?e=00164Tb0nQwMCiIL4hx3IoFUdq6BdgxkfqWdAX5zQAJghlICPC8rfl441pKAN9Pfy3Nsi9EJxgVn7EjpFYOwsKCREfTEQaB6GxjF3IKJQ9hnlKY6W5PEiG0TJxElEvfEAf1GpLXoYlVG9seaZHl-YpDKuTDoZaQJdUWWF_gOwossTRMk80W2TmIaz8ZnRuwoSn0g8OXFbsWXzDDGYYDlUpou1NizUeNQz6zQf1GnHbAA1JiUnzlsYXWKYArK2rQ0I2TkTbaDqmYj89Y0Z29tyjP8aWmYT00cVUhmdwCyUv7G-BB5WxHPGFzJNA6H5fsKQNz4t0IOG2Su_g=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r20.rs6.net/tn.jsp?e=00164Tb0nQwMCg9Q4505u-DtPCVvBSne5wuT6-47gZrafLkrvjKjOHkPiguP5spbzwE5KvpmXCP4d0WoTQ8m6OuMYnUTiahAcM2F58YCLQrS0ZoSVTuZjvKWvn4NPSAp0M-hnF_WaVrK_wl_QN3ftDQ07CVFv63ze6EH_jfMDoRjbndSto2ef6MNkChJCpsfuvwP6-1aDy4KQoshApwLk2O42slgaVql8Itq9OIjCt0aNLq4IdBf5fYHC1iXqxv7iqgIoqq96SJl9IYRO8AztdPf6sYqKXIkLuvPWkX-ADQxGA=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r20.rs6.net/tn.jsp?e=00164Tb0nQwMCixD6888HhQuqDcgOtz18KU8OSNcFveq1u5ug7VqExpiA5YRC4QIMKmR0w3SK7vK0YBxM-ztAVWE_yta4RK4eqCCB0cGmG7dtrsyFz3Qm6pHGQSu1g4IT0xM6EaVGY-zf9fo62_icsr1UOc1Q9lmxQSwr_wKOAczmrGVsBDCQlgB0Z5S9dqOecG2AXc0lvZ729jsYNuzVwx7T0B6KOXqp3oNqLX2Wvj1m4msJI25p30Gb-g7Uq7qXVx0XPDoaxwV7reVvj7bjWJzw=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The Top 14 Educational Technology Resources for 2014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Andrea Stapleton</a:t>
            </a:r>
          </a:p>
          <a:p>
            <a:r>
              <a:rPr lang="en-US" dirty="0" smtClean="0"/>
              <a:t>Media Resource Specialist</a:t>
            </a:r>
          </a:p>
          <a:p>
            <a:r>
              <a:rPr lang="en-US" dirty="0" smtClean="0"/>
              <a:t>Faubion Middle School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7. VideoNot.es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7. </a:t>
            </a:r>
            <a:r>
              <a:rPr lang="en-US" b="1" dirty="0" smtClean="0"/>
              <a:t>Flip learning with </a:t>
            </a:r>
            <a:r>
              <a:rPr lang="en-US" b="1" dirty="0" smtClean="0">
                <a:hlinkClick r:id="rId3"/>
              </a:rPr>
              <a:t>VideoNot.es</a:t>
            </a:r>
            <a:r>
              <a:rPr lang="en-US" dirty="0" smtClean="0"/>
              <a:t> (allows you to have a video playing on one side of the screen with notes on the other side explaining what is being shown or asking questions about the video; works with Khan Academy, YouTube, and Google Drive videos)</a:t>
            </a:r>
          </a:p>
          <a:p>
            <a:endParaRPr lang="en-US" dirty="0" smtClean="0"/>
          </a:p>
          <a:p>
            <a:r>
              <a:rPr lang="en-US" dirty="0" smtClean="0"/>
              <a:t>www.</a:t>
            </a:r>
            <a:r>
              <a:rPr lang="en-US" b="1" dirty="0" smtClean="0"/>
              <a:t>video</a:t>
            </a:r>
            <a:r>
              <a:rPr lang="en-US" dirty="0" smtClean="0"/>
              <a:t>not.es</a:t>
            </a:r>
          </a:p>
          <a:p>
            <a:endParaRPr lang="en-US" dirty="0"/>
          </a:p>
        </p:txBody>
      </p:sp>
      <p:pic>
        <p:nvPicPr>
          <p:cNvPr id="11266" name="Picture 2" descr="C:\Documents and Settings\111256\Local Settings\Temporary Internet Files\Content.IE5\V3JLNE34\MP900448637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752600"/>
            <a:ext cx="4038600" cy="34567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6.  Little Bird Tales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6</a:t>
            </a:r>
            <a:r>
              <a:rPr lang="en-US" dirty="0"/>
              <a:t>. </a:t>
            </a:r>
            <a:r>
              <a:rPr lang="en-US" b="1" dirty="0"/>
              <a:t>Showcase what's been learned with </a:t>
            </a:r>
            <a:r>
              <a:rPr lang="en-US" b="1" dirty="0">
                <a:hlinkClick r:id="rId3"/>
              </a:rPr>
              <a:t>Little Bird Tales</a:t>
            </a:r>
            <a:r>
              <a:rPr lang="en-US" dirty="0"/>
              <a:t> (upload your own art, record your voice, add text, and create amazing books; suitable for all ages</a:t>
            </a:r>
            <a:r>
              <a:rPr lang="en-US" dirty="0" smtClean="0"/>
              <a:t>)</a:t>
            </a:r>
          </a:p>
          <a:p>
            <a:r>
              <a:rPr lang="en-US" sz="2400" i="1" dirty="0" smtClean="0"/>
              <a:t>www.</a:t>
            </a:r>
            <a:r>
              <a:rPr lang="en-US" sz="2400" b="1" i="1" dirty="0" smtClean="0"/>
              <a:t>littlebirdtales</a:t>
            </a:r>
            <a:r>
              <a:rPr lang="en-US" sz="2400" i="1" dirty="0" smtClean="0"/>
              <a:t>.com</a:t>
            </a:r>
            <a:endParaRPr lang="en-US" sz="2400" dirty="0"/>
          </a:p>
        </p:txBody>
      </p:sp>
      <p:pic>
        <p:nvPicPr>
          <p:cNvPr id="5122" name="Picture 2" descr="C:\Documents and Settings\111256\Local Settings\Temporary Internet Files\Content.IE5\GZSK99V8\MP900446581[1]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1600200"/>
            <a:ext cx="4038600" cy="4114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5. </a:t>
            </a:r>
            <a:r>
              <a:rPr lang="en-US" dirty="0" err="1" smtClean="0"/>
              <a:t>Google+Hangouts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5800" y="1600200"/>
            <a:ext cx="4038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5. </a:t>
            </a:r>
            <a:r>
              <a:rPr lang="en-US" b="1" dirty="0" smtClean="0"/>
              <a:t>Host video discussions with experts and peers using </a:t>
            </a:r>
            <a:r>
              <a:rPr lang="en-US" b="1" dirty="0" smtClean="0">
                <a:hlinkClick r:id="rId3"/>
              </a:rPr>
              <a:t>Google+ Hangouts</a:t>
            </a:r>
            <a:r>
              <a:rPr lang="en-US" dirty="0" smtClean="0"/>
              <a:t> (so much easier to use than video conferencing systems from years ago; connect with anyone, anywhere, anytime, at no cost)</a:t>
            </a:r>
          </a:p>
          <a:p>
            <a:r>
              <a:rPr lang="en-US" sz="2600" dirty="0" smtClean="0"/>
              <a:t>www.</a:t>
            </a:r>
            <a:r>
              <a:rPr lang="en-US" sz="2600" b="1" dirty="0" smtClean="0"/>
              <a:t>google</a:t>
            </a:r>
            <a:r>
              <a:rPr lang="en-US" sz="2600" dirty="0" smtClean="0"/>
              <a:t>.com/</a:t>
            </a:r>
            <a:r>
              <a:rPr lang="en-US" sz="2600" b="1" dirty="0" smtClean="0"/>
              <a:t>hangouts</a:t>
            </a:r>
            <a:endParaRPr lang="en-US" sz="2600" dirty="0"/>
          </a:p>
        </p:txBody>
      </p:sp>
      <p:pic>
        <p:nvPicPr>
          <p:cNvPr id="6149" name="Picture 5" descr="C:\Documents and Settings\111256\Local Settings\Temporary Internet Files\Content.IE5\NN5YEBH7\MC900433865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" y="1752600"/>
            <a:ext cx="4114800" cy="41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4. </a:t>
            </a:r>
            <a:r>
              <a:rPr lang="en-US" dirty="0" err="1" smtClean="0"/>
              <a:t>Quozio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4. </a:t>
            </a:r>
            <a:r>
              <a:rPr lang="en-US" b="1" dirty="0" smtClean="0"/>
              <a:t>Express our thoughts and opinions quickly with </a:t>
            </a:r>
            <a:r>
              <a:rPr lang="en-US" b="1" dirty="0" err="1" smtClean="0">
                <a:hlinkClick r:id="rId3"/>
              </a:rPr>
              <a:t>Quozio</a:t>
            </a:r>
            <a:r>
              <a:rPr lang="en-US" b="1" dirty="0" smtClean="0">
                <a:hlinkClick r:id="rId3"/>
              </a:rPr>
              <a:t> </a:t>
            </a:r>
            <a:r>
              <a:rPr lang="en-US" dirty="0" smtClean="0"/>
              <a:t>(great for creating quotes, signs, vocabulary lists, and more for the classroom)</a:t>
            </a:r>
          </a:p>
          <a:p>
            <a:r>
              <a:rPr lang="en-US" dirty="0" smtClean="0"/>
              <a:t>http://quozio.com/</a:t>
            </a:r>
            <a:endParaRPr lang="en-US" dirty="0"/>
          </a:p>
        </p:txBody>
      </p:sp>
      <p:pic>
        <p:nvPicPr>
          <p:cNvPr id="7170" name="Picture 2" descr="C:\Documents and Settings\111256\Local Settings\Temporary Internet Files\Content.IE5\KF9T6I2Q\MC900434389[1].wmf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" y="1881281"/>
            <a:ext cx="2590800" cy="40839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3.  </a:t>
            </a:r>
            <a:r>
              <a:rPr lang="en-US" dirty="0" err="1" smtClean="0"/>
              <a:t>WeVideo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3. </a:t>
            </a:r>
            <a:r>
              <a:rPr lang="en-US" b="1" dirty="0" smtClean="0"/>
              <a:t>Create and share more videos with tools like </a:t>
            </a:r>
            <a:r>
              <a:rPr lang="en-US" b="1" dirty="0" err="1" smtClean="0"/>
              <a:t>WeVideo</a:t>
            </a:r>
            <a:r>
              <a:rPr lang="en-US" dirty="0" smtClean="0"/>
              <a:t> (create and edit video on the fly; available </a:t>
            </a:r>
            <a:r>
              <a:rPr lang="en-US" b="1" dirty="0" smtClean="0">
                <a:hlinkClick r:id="rId2"/>
              </a:rPr>
              <a:t>online</a:t>
            </a:r>
            <a:r>
              <a:rPr lang="en-US" dirty="0" smtClean="0"/>
              <a:t>, for </a:t>
            </a:r>
            <a:r>
              <a:rPr lang="en-US" b="1" dirty="0" smtClean="0">
                <a:hlinkClick r:id="rId3"/>
              </a:rPr>
              <a:t>Chrome</a:t>
            </a:r>
            <a:r>
              <a:rPr lang="en-US" dirty="0" smtClean="0"/>
              <a:t>, and for </a:t>
            </a:r>
            <a:r>
              <a:rPr lang="en-US" b="1" dirty="0" smtClean="0">
                <a:hlinkClick r:id="rId4"/>
              </a:rPr>
              <a:t>Android</a:t>
            </a:r>
            <a:r>
              <a:rPr lang="en-US" dirty="0" smtClean="0"/>
              <a:t>)</a:t>
            </a:r>
          </a:p>
          <a:p>
            <a:r>
              <a:rPr lang="en-US" i="1" dirty="0" smtClean="0"/>
              <a:t>www.</a:t>
            </a:r>
            <a:r>
              <a:rPr lang="en-US" b="1" i="1" dirty="0" smtClean="0"/>
              <a:t>wevideo.com</a:t>
            </a:r>
            <a:endParaRPr lang="en-US" dirty="0" smtClean="0"/>
          </a:p>
        </p:txBody>
      </p:sp>
      <p:pic>
        <p:nvPicPr>
          <p:cNvPr id="8194" name="Picture 2" descr="C:\Documents and Settings\111256\Local Settings\Temporary Internet Files\Content.IE5\F53W8NQ3\MC900250636[1].wmf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3626" y="1752600"/>
            <a:ext cx="2795709" cy="3424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2.  Kindle Cloud Reader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 </a:t>
            </a:r>
          </a:p>
          <a:p>
            <a:r>
              <a:rPr lang="en-US" dirty="0"/>
              <a:t>2. </a:t>
            </a:r>
            <a:r>
              <a:rPr lang="en-US" sz="2400" b="1" dirty="0"/>
              <a:t>Read electronic books and share what you've read with the Kindle Cloud Reader</a:t>
            </a:r>
            <a:r>
              <a:rPr lang="en-US" sz="2400" dirty="0"/>
              <a:t> (read millions of books on any device wherever you go; available for </a:t>
            </a:r>
            <a:r>
              <a:rPr lang="en-US" sz="2400" b="1" dirty="0">
                <a:hlinkClick r:id="rId2"/>
              </a:rPr>
              <a:t>Windows</a:t>
            </a:r>
            <a:r>
              <a:rPr lang="en-US" sz="2400" dirty="0"/>
              <a:t>, </a:t>
            </a:r>
            <a:r>
              <a:rPr lang="en-US" sz="2400" b="1" dirty="0">
                <a:hlinkClick r:id="rId3"/>
              </a:rPr>
              <a:t>Macintosh</a:t>
            </a:r>
            <a:r>
              <a:rPr lang="en-US" sz="2400" dirty="0"/>
              <a:t>, </a:t>
            </a:r>
            <a:r>
              <a:rPr lang="en-US" sz="2400" b="1" dirty="0" err="1">
                <a:hlinkClick r:id="rId4"/>
              </a:rPr>
              <a:t>iOS</a:t>
            </a:r>
            <a:r>
              <a:rPr lang="en-US" sz="2400" dirty="0"/>
              <a:t>, </a:t>
            </a:r>
            <a:r>
              <a:rPr lang="en-US" sz="2400" b="1" dirty="0">
                <a:hlinkClick r:id="rId5"/>
              </a:rPr>
              <a:t>Android</a:t>
            </a:r>
            <a:r>
              <a:rPr lang="en-US" sz="2400" dirty="0"/>
              <a:t>, and </a:t>
            </a:r>
            <a:r>
              <a:rPr lang="en-US" sz="2400" b="1" dirty="0">
                <a:hlinkClick r:id="rId6"/>
              </a:rPr>
              <a:t>Chrome</a:t>
            </a:r>
            <a:r>
              <a:rPr lang="en-US" sz="2400" dirty="0" smtClean="0"/>
              <a:t>)</a:t>
            </a:r>
          </a:p>
          <a:p>
            <a:endParaRPr lang="en-US" sz="2400" dirty="0" smtClean="0"/>
          </a:p>
          <a:p>
            <a:r>
              <a:rPr lang="en-US" sz="2400" dirty="0" smtClean="0"/>
              <a:t>https://read.amazon.com/</a:t>
            </a:r>
            <a:endParaRPr lang="en-US" sz="2400" dirty="0"/>
          </a:p>
        </p:txBody>
      </p:sp>
      <p:pic>
        <p:nvPicPr>
          <p:cNvPr id="9" name="Content Placeholder 8" descr="Overdrive image.png"/>
          <p:cNvPicPr>
            <a:picLocks noGrp="1" noChangeAspect="1"/>
          </p:cNvPicPr>
          <p:nvPr>
            <p:ph sz="half" idx="1"/>
          </p:nvPr>
        </p:nvPicPr>
        <p:blipFill>
          <a:blip r:embed="rId7" cstate="print"/>
          <a:stretch>
            <a:fillRect/>
          </a:stretch>
        </p:blipFill>
        <p:spPr>
          <a:xfrm>
            <a:off x="902734" y="1828799"/>
            <a:ext cx="2754866" cy="35611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 </a:t>
            </a:r>
            <a:r>
              <a:rPr lang="en-US" dirty="0" err="1" smtClean="0"/>
              <a:t>Socrative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/>
              <a:t> </a:t>
            </a:r>
          </a:p>
          <a:p>
            <a:r>
              <a:rPr lang="en-US" sz="2600" dirty="0" smtClean="0"/>
              <a:t>1. </a:t>
            </a:r>
            <a:r>
              <a:rPr lang="en-US" sz="2600" b="1" dirty="0" smtClean="0"/>
              <a:t>Assess what students and adults know to better individualize learning with </a:t>
            </a:r>
            <a:r>
              <a:rPr lang="en-US" sz="2600" b="1" dirty="0" err="1" smtClean="0">
                <a:hlinkClick r:id="rId2"/>
              </a:rPr>
              <a:t>Socrative</a:t>
            </a:r>
            <a:r>
              <a:rPr lang="en-US" sz="2600" b="1" dirty="0" smtClean="0">
                <a:hlinkClick r:id="rId2"/>
              </a:rPr>
              <a:t> </a:t>
            </a:r>
            <a:r>
              <a:rPr lang="en-US" sz="2600" dirty="0" smtClean="0"/>
              <a:t>(a response system that works with any device; perfect for both formative and summative assessment) </a:t>
            </a:r>
          </a:p>
          <a:p>
            <a:pPr>
              <a:buNone/>
            </a:pPr>
            <a:endParaRPr lang="en-US" sz="2600" dirty="0" smtClean="0"/>
          </a:p>
          <a:p>
            <a:r>
              <a:rPr lang="en-US" sz="2600" dirty="0" smtClean="0"/>
              <a:t>www.</a:t>
            </a:r>
            <a:r>
              <a:rPr lang="en-US" sz="2600" b="1" dirty="0" smtClean="0"/>
              <a:t>socrative</a:t>
            </a:r>
            <a:r>
              <a:rPr lang="en-US" sz="2600" dirty="0" smtClean="0"/>
              <a:t>.com </a:t>
            </a:r>
          </a:p>
          <a:p>
            <a:endParaRPr lang="en-US" sz="2600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42" name="Picture 2" descr="C:\Documents and Settings\111256\Local Settings\Temporary Internet Files\Content.IE5\KF9T6I2Q\MC900215022[1].wmf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133600"/>
            <a:ext cx="3439644" cy="29344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TCEA Recommends: 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Each year, the Texas Computer Educator Association hosts a conference in Austin. These are the technology tools  deemed to make a big difference for both student and educator learning in 2014.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1026" name="Picture 2" descr="C:\Documents and Settings\111256\Local Settings\Temporary Internet Files\Content.IE5\NN5YEBH7\MC900310082[1].wmf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143480"/>
            <a:ext cx="2990162" cy="36477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14. </a:t>
            </a:r>
            <a:r>
              <a:rPr lang="en-US" b="1" dirty="0" smtClean="0"/>
              <a:t>Get rid of website clutter with </a:t>
            </a:r>
            <a:r>
              <a:rPr lang="en-US" b="1" dirty="0" err="1" smtClean="0">
                <a:hlinkClick r:id="rId3"/>
              </a:rPr>
              <a:t>Evernote</a:t>
            </a:r>
            <a:r>
              <a:rPr lang="en-US" b="1" dirty="0" smtClean="0">
                <a:hlinkClick r:id="rId3"/>
              </a:rPr>
              <a:t> Clearly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 </a:t>
            </a:r>
          </a:p>
          <a:p>
            <a:r>
              <a:rPr lang="en-US" dirty="0"/>
              <a:t>14. </a:t>
            </a:r>
            <a:r>
              <a:rPr lang="en-US" b="1" dirty="0"/>
              <a:t>Get rid of website clutter with </a:t>
            </a:r>
            <a:r>
              <a:rPr lang="en-US" b="1" dirty="0" err="1">
                <a:hlinkClick r:id="rId3"/>
              </a:rPr>
              <a:t>Evernote</a:t>
            </a:r>
            <a:r>
              <a:rPr lang="en-US" b="1" dirty="0">
                <a:hlinkClick r:id="rId3"/>
              </a:rPr>
              <a:t> Clearly</a:t>
            </a:r>
            <a:r>
              <a:rPr lang="en-US" dirty="0"/>
              <a:t> (a Chrome extension that strips a web page of all ads and images, providing a distraction-free reading experience)</a:t>
            </a:r>
          </a:p>
          <a:p>
            <a:r>
              <a:rPr lang="en-US" dirty="0"/>
              <a:t> </a:t>
            </a:r>
            <a:r>
              <a:rPr lang="en-US" sz="2000" dirty="0" smtClean="0"/>
              <a:t>http://evernote.com/clearly/</a:t>
            </a:r>
            <a:endParaRPr lang="en-US" sz="2000" dirty="0"/>
          </a:p>
        </p:txBody>
      </p:sp>
      <p:pic>
        <p:nvPicPr>
          <p:cNvPr id="2050" name="Picture 2" descr="C:\Documents and Settings\111256\Local Settings\Temporary Internet Files\Content.IE5\VJENL13A\MC900078705[1].wmf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7951" y="1887282"/>
            <a:ext cx="3217098" cy="39517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13. </a:t>
            </a:r>
            <a:r>
              <a:rPr lang="en-US" dirty="0" err="1" smtClean="0"/>
              <a:t>LightShot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13. </a:t>
            </a:r>
            <a:r>
              <a:rPr lang="en-US" b="1" dirty="0" smtClean="0"/>
              <a:t>Create just-in-time tech tutorials with </a:t>
            </a:r>
            <a:r>
              <a:rPr lang="en-US" b="1" dirty="0" err="1" smtClean="0"/>
              <a:t>LightShot</a:t>
            </a:r>
            <a:r>
              <a:rPr lang="en-US" dirty="0" smtClean="0"/>
              <a:t> (screen shot tool for </a:t>
            </a:r>
            <a:r>
              <a:rPr lang="en-US" b="1" dirty="0" smtClean="0">
                <a:hlinkClick r:id="rId3"/>
              </a:rPr>
              <a:t>Mac, Windows</a:t>
            </a:r>
            <a:r>
              <a:rPr lang="en-US" dirty="0" smtClean="0"/>
              <a:t>, </a:t>
            </a:r>
            <a:r>
              <a:rPr lang="en-US" b="1" dirty="0" smtClean="0">
                <a:hlinkClick r:id="rId4"/>
              </a:rPr>
              <a:t>Firefox</a:t>
            </a:r>
            <a:r>
              <a:rPr lang="en-US" dirty="0" smtClean="0"/>
              <a:t>, and </a:t>
            </a:r>
            <a:r>
              <a:rPr lang="en-US" b="1" dirty="0" smtClean="0">
                <a:hlinkClick r:id="rId5"/>
              </a:rPr>
              <a:t>Chrome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dirty="0" smtClean="0"/>
              <a:t> </a:t>
            </a:r>
            <a:r>
              <a:rPr lang="en-US" i="1" dirty="0" smtClean="0"/>
              <a:t> app.prntscr.com</a:t>
            </a:r>
          </a:p>
          <a:p>
            <a:endParaRPr lang="en-US" dirty="0"/>
          </a:p>
        </p:txBody>
      </p:sp>
      <p:pic>
        <p:nvPicPr>
          <p:cNvPr id="3074" name="Picture 2" descr="C:\Program Files\Microsoft Office\MEDIA\CAGCAT10\j0195812.wmf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5468" y="2133600"/>
            <a:ext cx="3332748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12. TLDR Reader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143000"/>
            <a:ext cx="4572000" cy="4983163"/>
          </a:xfrm>
        </p:spPr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r>
              <a:rPr lang="en-US" dirty="0" smtClean="0"/>
              <a:t>12. </a:t>
            </a:r>
            <a:r>
              <a:rPr lang="en-US" b="1" dirty="0" smtClean="0"/>
              <a:t>Help navigate through information overload with TLDR Reader</a:t>
            </a:r>
            <a:r>
              <a:rPr lang="en-US" dirty="0" smtClean="0"/>
              <a:t>  Too Long, Didn't Read; creates a short summary of whatever text you highlight; great for beginning readers or ELL students; available for </a:t>
            </a:r>
            <a:r>
              <a:rPr lang="en-US" b="1" dirty="0" smtClean="0">
                <a:hlinkClick r:id="rId3"/>
              </a:rPr>
              <a:t>Chrome</a:t>
            </a:r>
            <a:r>
              <a:rPr lang="en-US" dirty="0" smtClean="0"/>
              <a:t>, </a:t>
            </a:r>
            <a:r>
              <a:rPr lang="en-US" b="1" dirty="0" err="1" smtClean="0">
                <a:hlinkClick r:id="rId4"/>
              </a:rPr>
              <a:t>iOS</a:t>
            </a:r>
            <a:r>
              <a:rPr lang="en-US" dirty="0" smtClean="0"/>
              <a:t>, and </a:t>
            </a:r>
            <a:r>
              <a:rPr lang="en-US" b="1" dirty="0" smtClean="0">
                <a:hlinkClick r:id="rId5"/>
              </a:rPr>
              <a:t>Android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sz="1300" dirty="0" smtClean="0"/>
              <a:t>http://www.appbrain.com/app/tldr/com.toastycode.readlater</a:t>
            </a:r>
          </a:p>
          <a:p>
            <a:r>
              <a:rPr lang="en-US" sz="1300" dirty="0" smtClean="0"/>
              <a:t> </a:t>
            </a:r>
          </a:p>
          <a:p>
            <a:endParaRPr lang="en-US" dirty="0"/>
          </a:p>
        </p:txBody>
      </p:sp>
      <p:pic>
        <p:nvPicPr>
          <p:cNvPr id="4098" name="Picture 2" descr="C:\Documents and Settings\111256\Local Settings\Temporary Internet Files\Content.IE5\YE02DI3U\MC900195768[1].wmf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5596" y="2209800"/>
            <a:ext cx="3895461" cy="3657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11. Remind 101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11. </a:t>
            </a:r>
            <a:r>
              <a:rPr lang="en-US" b="1" dirty="0" smtClean="0"/>
              <a:t>Keep everyone on the same page with Remind101</a:t>
            </a:r>
            <a:r>
              <a:rPr lang="en-US" dirty="0" smtClean="0"/>
              <a:t> (free and safe text messaging from teachers to students and parents; available </a:t>
            </a:r>
            <a:r>
              <a:rPr lang="en-US" b="1" dirty="0" smtClean="0">
                <a:hlinkClick r:id="rId3"/>
              </a:rPr>
              <a:t>online</a:t>
            </a:r>
            <a:r>
              <a:rPr lang="en-US" dirty="0" smtClean="0"/>
              <a:t>, for </a:t>
            </a:r>
            <a:r>
              <a:rPr lang="en-US" b="1" dirty="0" err="1" smtClean="0">
                <a:hlinkClick r:id="rId4"/>
              </a:rPr>
              <a:t>iOS</a:t>
            </a:r>
            <a:r>
              <a:rPr lang="en-US" dirty="0" smtClean="0"/>
              <a:t>, and for </a:t>
            </a:r>
            <a:r>
              <a:rPr lang="en-US" b="1" dirty="0" smtClean="0">
                <a:hlinkClick r:id="rId5"/>
              </a:rPr>
              <a:t>Android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r>
              <a:rPr lang="en-US" sz="2000" dirty="0" smtClean="0"/>
              <a:t>https://www.remind101.com/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2291" name="Picture 3" descr="C:\Documents and Settings\111256\Local Settings\Temporary Internet Files\Content.IE5\KF9T6I2Q\MC900434679[1].wmf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435" y="1600200"/>
            <a:ext cx="4169165" cy="42383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10. Guided Access</a:t>
            </a:r>
            <a:endParaRPr lang="en-US" dirty="0"/>
          </a:p>
        </p:txBody>
      </p:sp>
      <p:pic>
        <p:nvPicPr>
          <p:cNvPr id="5" name="Content Placeholder 4" descr="apple-ipod-touch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57200" y="1922129"/>
            <a:ext cx="4038600" cy="3882104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752600"/>
            <a:ext cx="4038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 </a:t>
            </a:r>
            <a:r>
              <a:rPr lang="en-US" dirty="0" smtClean="0"/>
              <a:t>10</a:t>
            </a:r>
            <a:r>
              <a:rPr lang="en-US" dirty="0"/>
              <a:t>. </a:t>
            </a:r>
            <a:r>
              <a:rPr lang="en-US" b="1" dirty="0"/>
              <a:t>Use an </a:t>
            </a:r>
            <a:r>
              <a:rPr lang="en-US" b="1" dirty="0" err="1"/>
              <a:t>iOS</a:t>
            </a:r>
            <a:r>
              <a:rPr lang="en-US" b="1" dirty="0"/>
              <a:t> device as a center for learning with </a:t>
            </a:r>
            <a:r>
              <a:rPr lang="en-US" b="1" dirty="0">
                <a:hlinkClick r:id="rId4"/>
              </a:rPr>
              <a:t>Guided Access</a:t>
            </a:r>
            <a:r>
              <a:rPr lang="en-US" dirty="0"/>
              <a:t> (sets the device so that students can't leave an app and controls which features of the app they can access</a:t>
            </a:r>
            <a:r>
              <a:rPr lang="en-US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r>
              <a:rPr lang="en-US" sz="1800" dirty="0" smtClean="0"/>
              <a:t>http://support.apple.com/kb/HT5509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9.  Ginger</a:t>
            </a:r>
            <a:endParaRPr lang="en-US" dirty="0"/>
          </a:p>
        </p:txBody>
      </p:sp>
      <p:pic>
        <p:nvPicPr>
          <p:cNvPr id="5" name="Content Placeholder 4" descr="facebookicon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670718" y="2057400"/>
            <a:ext cx="3429000" cy="34290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9. </a:t>
            </a:r>
            <a:r>
              <a:rPr lang="en-US" b="1" dirty="0" smtClean="0"/>
              <a:t>Eliminate embarrassing mistakes on social media posts with </a:t>
            </a:r>
            <a:r>
              <a:rPr lang="en-US" b="1" dirty="0" smtClean="0">
                <a:hlinkClick r:id="rId4"/>
              </a:rPr>
              <a:t>Ginger </a:t>
            </a:r>
            <a:r>
              <a:rPr lang="en-US" dirty="0" smtClean="0"/>
              <a:t>(a spelling and grammar checker for any online site, including email, </a:t>
            </a:r>
            <a:r>
              <a:rPr lang="en-US" dirty="0" err="1" smtClean="0"/>
              <a:t>Facebook</a:t>
            </a:r>
            <a:r>
              <a:rPr lang="en-US" dirty="0" smtClean="0"/>
              <a:t>, and Twitter; available for Firefox, Chrome, Internet Explorer, and Office)</a:t>
            </a:r>
          </a:p>
          <a:p>
            <a:r>
              <a:rPr lang="en-US" sz="2600" b="1" i="1" dirty="0" smtClean="0"/>
              <a:t>www.gingersoftware.com</a:t>
            </a:r>
            <a:endParaRPr lang="en-US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8 QR Explore</a:t>
            </a:r>
            <a:endParaRPr lang="en-US" dirty="0"/>
          </a:p>
        </p:txBody>
      </p:sp>
      <p:pic>
        <p:nvPicPr>
          <p:cNvPr id="5" name="Content Placeholder 4" descr="qrcode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670718" y="2057400"/>
            <a:ext cx="3429000" cy="34290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r>
              <a:rPr lang="en-US" dirty="0" smtClean="0"/>
              <a:t>8. </a:t>
            </a:r>
            <a:r>
              <a:rPr lang="en-US" b="1" dirty="0" smtClean="0"/>
              <a:t>Engage students with QR codes created with </a:t>
            </a:r>
            <a:r>
              <a:rPr lang="en-US" b="1" dirty="0" err="1" smtClean="0">
                <a:hlinkClick r:id="rId4"/>
              </a:rPr>
              <a:t>QRExplore</a:t>
            </a:r>
            <a:r>
              <a:rPr lang="en-US" dirty="0" smtClean="0"/>
              <a:t> (create up to 100 QR codes at a time)</a:t>
            </a:r>
          </a:p>
          <a:p>
            <a:endParaRPr lang="en-US" dirty="0" smtClean="0"/>
          </a:p>
          <a:p>
            <a:r>
              <a:rPr lang="en-US" dirty="0" smtClean="0"/>
              <a:t>http://qrexplore.com/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3707</TotalTime>
  <Words>481</Words>
  <Application>Microsoft Office PowerPoint</Application>
  <PresentationFormat>On-screen Show (4:3)</PresentationFormat>
  <Paragraphs>87</Paragraphs>
  <Slides>16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The Top 14 Educational Technology Resources for 2014</vt:lpstr>
      <vt:lpstr>TCEA Recommends: </vt:lpstr>
      <vt:lpstr>14. Get rid of website clutter with Evernote Clearly </vt:lpstr>
      <vt:lpstr>13. LightShot</vt:lpstr>
      <vt:lpstr>12. TLDR Reader</vt:lpstr>
      <vt:lpstr>11. Remind 101</vt:lpstr>
      <vt:lpstr>10. Guided Access</vt:lpstr>
      <vt:lpstr>9.  Ginger</vt:lpstr>
      <vt:lpstr>8 QR Explore</vt:lpstr>
      <vt:lpstr>7. VideoNot.es</vt:lpstr>
      <vt:lpstr>6.  Little Bird Tales</vt:lpstr>
      <vt:lpstr>5. Google+Hangouts</vt:lpstr>
      <vt:lpstr>4. Quozio</vt:lpstr>
      <vt:lpstr>3.  WeVideo</vt:lpstr>
      <vt:lpstr>2.  Kindle Cloud Reader</vt:lpstr>
      <vt:lpstr>1.  Socrative</vt:lpstr>
    </vt:vector>
  </TitlesOfParts>
  <Company>McKinney ISD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Top 14 Educational Technology Resources for 2014</dc:title>
  <dc:creator>111256</dc:creator>
  <cp:lastModifiedBy>Technology Services Group</cp:lastModifiedBy>
  <cp:revision>84</cp:revision>
  <dcterms:created xsi:type="dcterms:W3CDTF">2014-01-07T17:49:14Z</dcterms:created>
  <dcterms:modified xsi:type="dcterms:W3CDTF">2014-04-17T15:17:46Z</dcterms:modified>
</cp:coreProperties>
</file>